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3944A6-3719-4207-BFC4-BBF06C70B769}" type="datetimeFigureOut">
              <a:rPr lang="en-US" smtClean="0"/>
              <a:t>10/31/2009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DC82F1-7E2B-4808-83F9-12DE1AEE0ED9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205EB6-A10F-4FE0-B713-F72977279FA4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A00D82-6B2A-4142-A341-52CE5C6B679C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9149B2-8290-4080-BBE1-79359180079B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B39682-B939-4F7E-98CE-0F701964D29D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2EE94E6-2F6F-445F-87A3-0C0647F69F46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2A50542-E1D6-4FD4-B7EF-8C7D6D5D9C0A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FA5711F-5202-489D-9C91-87AD3A9A3624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90560C-B06E-4CF9-84C2-FB7308216236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73C727D-6BE9-4A30-BBFC-180EE2E27156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896C4D-3B58-478F-977A-C9172D7F074B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05AB99F-0945-4ACF-BB91-582E576B4AC8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C18AE2A-50DB-44B9-A247-FCA94EAC7EFF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12.xml"/><Relationship Id="rId12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1.xml"/><Relationship Id="rId5" Type="http://schemas.openxmlformats.org/officeDocument/2006/relationships/slide" Target="slide8.xml"/><Relationship Id="rId15" Type="http://schemas.openxmlformats.org/officeDocument/2006/relationships/slide" Target="slide7.xml"/><Relationship Id="rId10" Type="http://schemas.openxmlformats.org/officeDocument/2006/relationships/slide" Target="slide18.xml"/><Relationship Id="rId4" Type="http://schemas.openxmlformats.org/officeDocument/2006/relationships/slide" Target="slide6.xml"/><Relationship Id="rId9" Type="http://schemas.openxmlformats.org/officeDocument/2006/relationships/slide" Target="slide16.xml"/><Relationship Id="rId14" Type="http://schemas.openxmlformats.org/officeDocument/2006/relationships/slide" Target="slide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600200" y="1219200"/>
            <a:ext cx="1828800" cy="1676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075" name="Rectangle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581400" y="1219200"/>
            <a:ext cx="1828800" cy="16764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076" name="Rectangl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562600" y="1219200"/>
            <a:ext cx="1828800" cy="16764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077" name="Rectangle 5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1600200" y="3048000"/>
            <a:ext cx="1828800" cy="1676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078" name="Rectangle 6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3581400" y="3048000"/>
            <a:ext cx="1828800" cy="16764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079" name="Rectangle 7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5562600" y="3048000"/>
            <a:ext cx="1828800" cy="1676400"/>
          </a:xfrm>
          <a:prstGeom prst="rect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080" name="Rectangle 8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1600200" y="4876800"/>
            <a:ext cx="1828800" cy="1676400"/>
          </a:xfrm>
          <a:prstGeom prst="rect">
            <a:avLst/>
          </a:prstGeom>
          <a:solidFill>
            <a:srgbClr val="99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081" name="Rectangle 9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3581400" y="4876800"/>
            <a:ext cx="1828800" cy="167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082" name="Rectangle 10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5562600" y="4876800"/>
            <a:ext cx="1828800" cy="1676400"/>
          </a:xfrm>
          <a:prstGeom prst="rect">
            <a:avLst/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083" name="Text Box 11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209800" y="1431925"/>
            <a:ext cx="609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8000" dirty="0">
                <a:solidFill>
                  <a:srgbClr val="000000"/>
                </a:solidFill>
                <a:latin typeface="Comic Sans MS" pitchFamily="66" charset="0"/>
                <a:hlinkClick r:id="rId11" action="ppaction://hlinksldjump"/>
              </a:rPr>
              <a:t>1</a:t>
            </a:r>
            <a:endParaRPr lang="en-GB" sz="80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084" name="Text Box 1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191000" y="1431925"/>
            <a:ext cx="838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8000" dirty="0">
                <a:solidFill>
                  <a:srgbClr val="000000"/>
                </a:solidFill>
                <a:latin typeface="Comic Sans MS" pitchFamily="66" charset="0"/>
                <a:hlinkClick r:id="rId2" action="ppaction://hlinksldjump"/>
              </a:rPr>
              <a:t>2</a:t>
            </a:r>
            <a:endParaRPr lang="en-GB" sz="80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085" name="Text Box 1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6019800" y="1431925"/>
            <a:ext cx="838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8000" dirty="0">
                <a:solidFill>
                  <a:srgbClr val="000000"/>
                </a:solidFill>
                <a:latin typeface="Comic Sans MS" pitchFamily="66" charset="0"/>
                <a:hlinkClick r:id="rId12" action="ppaction://hlinksldjump"/>
              </a:rPr>
              <a:t>3</a:t>
            </a:r>
            <a:endParaRPr lang="en-GB" sz="80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086" name="Text Box 14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2133600" y="3184525"/>
            <a:ext cx="838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8000" dirty="0">
                <a:solidFill>
                  <a:srgbClr val="000000"/>
                </a:solidFill>
                <a:latin typeface="Comic Sans MS" pitchFamily="66" charset="0"/>
                <a:hlinkClick r:id="rId13" action="ppaction://hlinksldjump"/>
              </a:rPr>
              <a:t>4</a:t>
            </a:r>
            <a:endParaRPr lang="en-GB" sz="80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087" name="Text Box 15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4114800" y="3184525"/>
            <a:ext cx="838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8000" dirty="0">
                <a:solidFill>
                  <a:srgbClr val="000000"/>
                </a:solidFill>
                <a:latin typeface="Comic Sans MS" pitchFamily="66" charset="0"/>
                <a:hlinkClick r:id="rId14" action="ppaction://hlinksldjump"/>
              </a:rPr>
              <a:t>5</a:t>
            </a:r>
            <a:endParaRPr lang="en-GB" sz="80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088" name="Text Box 16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6019800" y="3200400"/>
            <a:ext cx="838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8000" dirty="0">
                <a:solidFill>
                  <a:srgbClr val="000000"/>
                </a:solidFill>
                <a:latin typeface="Comic Sans MS" pitchFamily="66" charset="0"/>
                <a:hlinkClick r:id="rId4" action="ppaction://hlinksldjump"/>
              </a:rPr>
              <a:t>6</a:t>
            </a:r>
            <a:endParaRPr lang="en-GB" sz="80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089" name="Text Box 17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2209800" y="5089525"/>
            <a:ext cx="838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8000" dirty="0">
                <a:solidFill>
                  <a:srgbClr val="000000"/>
                </a:solidFill>
                <a:latin typeface="Comic Sans MS" pitchFamily="66" charset="0"/>
                <a:hlinkClick r:id="rId15" action="ppaction://hlinksldjump"/>
              </a:rPr>
              <a:t>7</a:t>
            </a:r>
            <a:endParaRPr lang="en-GB" sz="80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090" name="Text Box 18">
            <a:hlinkClick r:id="rId9" action="ppaction://hlinksldjump"/>
          </p:cNvPr>
          <p:cNvSpPr txBox="1">
            <a:spLocks noChangeArrowheads="1"/>
          </p:cNvSpPr>
          <p:nvPr/>
        </p:nvSpPr>
        <p:spPr bwMode="auto">
          <a:xfrm>
            <a:off x="4114800" y="5089525"/>
            <a:ext cx="838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8000" dirty="0">
                <a:solidFill>
                  <a:srgbClr val="000000"/>
                </a:solidFill>
                <a:latin typeface="Comic Sans MS" pitchFamily="66" charset="0"/>
                <a:hlinkClick r:id="rId9" action="ppaction://hlinksldjump"/>
              </a:rPr>
              <a:t>8</a:t>
            </a:r>
            <a:endParaRPr lang="en-GB" sz="80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091" name="Text Box 19">
            <a:hlinkClick r:id="rId10" action="ppaction://hlinksldjump"/>
          </p:cNvPr>
          <p:cNvSpPr txBox="1">
            <a:spLocks noChangeArrowheads="1"/>
          </p:cNvSpPr>
          <p:nvPr/>
        </p:nvSpPr>
        <p:spPr bwMode="auto">
          <a:xfrm>
            <a:off x="6034088" y="5089525"/>
            <a:ext cx="838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8000" u="sng" dirty="0">
                <a:solidFill>
                  <a:srgbClr val="CCCCFF"/>
                </a:solidFill>
                <a:latin typeface="Comic Sans MS" pitchFamily="66" charset="0"/>
              </a:rPr>
              <a:t>9</a:t>
            </a:r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304800" y="152400"/>
            <a:ext cx="8991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4000" b="1" dirty="0">
                <a:solidFill>
                  <a:srgbClr val="000000"/>
                </a:solidFill>
                <a:latin typeface="Comic Sans MS" pitchFamily="66" charset="0"/>
              </a:rPr>
              <a:t>A question of </a:t>
            </a:r>
            <a:r>
              <a:rPr lang="en-GB" sz="4000" b="1" dirty="0" smtClean="0">
                <a:solidFill>
                  <a:srgbClr val="000000"/>
                </a:solidFill>
                <a:latin typeface="Comic Sans MS" pitchFamily="66" charset="0"/>
              </a:rPr>
              <a:t>India</a:t>
            </a:r>
            <a:endParaRPr lang="en-GB" sz="40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381000" y="56388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2400">
                <a:solidFill>
                  <a:srgbClr val="000000"/>
                </a:solidFill>
                <a:latin typeface="Comic Sans MS" pitchFamily="66" charset="0"/>
              </a:rPr>
              <a:t>Back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5786" y="571480"/>
            <a:ext cx="3214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err="1" smtClean="0"/>
              <a:t>Cherrapunjee</a:t>
            </a:r>
            <a:endParaRPr lang="en-GB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5786446" y="785794"/>
            <a:ext cx="27860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 smtClean="0"/>
              <a:t>15x</a:t>
            </a:r>
            <a:endParaRPr lang="en-GB" sz="9600" dirty="0"/>
          </a:p>
        </p:txBody>
      </p:sp>
      <p:pic>
        <p:nvPicPr>
          <p:cNvPr id="10244" name="Picture 4" descr="http://www.rocbike.com/wp-content/uploads/2008/08/ra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643050"/>
            <a:ext cx="4819650" cy="3219450"/>
          </a:xfrm>
          <a:prstGeom prst="rect">
            <a:avLst/>
          </a:prstGeom>
          <a:noFill/>
        </p:spPr>
      </p:pic>
      <p:pic>
        <p:nvPicPr>
          <p:cNvPr id="10" name="Picture 4" descr="http://www2.btcv.org.uk/images/find_your_local_btcv_office/image/uk_map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2928934"/>
            <a:ext cx="1936732" cy="2608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381000" y="56388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2400">
                <a:solidFill>
                  <a:srgbClr val="000000"/>
                </a:solidFill>
                <a:latin typeface="Comic Sans MS" pitchFamily="66" charset="0"/>
              </a:rPr>
              <a:t>Back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81000" y="1905000"/>
            <a:ext cx="83820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4400" dirty="0" err="1" smtClean="0">
                <a:solidFill>
                  <a:srgbClr val="000000"/>
                </a:solidFill>
                <a:latin typeface="Comic Sans MS" pitchFamily="66" charset="0"/>
              </a:rPr>
              <a:t>Cherrapunjee</a:t>
            </a:r>
            <a:r>
              <a:rPr lang="en-GB" sz="4400" dirty="0" smtClean="0">
                <a:solidFill>
                  <a:srgbClr val="000000"/>
                </a:solidFill>
                <a:latin typeface="Comic Sans MS" pitchFamily="66" charset="0"/>
              </a:rPr>
              <a:t> received over 12m of rain a year. This is 15 times more than the UK</a:t>
            </a:r>
            <a:endParaRPr lang="en-GB" sz="4400" dirty="0">
              <a:solidFill>
                <a:srgbClr val="0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381000" y="592455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2400">
                <a:solidFill>
                  <a:srgbClr val="000000"/>
                </a:solidFill>
                <a:latin typeface="Comic Sans MS" pitchFamily="66" charset="0"/>
              </a:rPr>
              <a:t>Back</a:t>
            </a:r>
          </a:p>
        </p:txBody>
      </p:sp>
      <p:sp>
        <p:nvSpPr>
          <p:cNvPr id="14339" name="Text Box 7"/>
          <p:cNvSpPr txBox="1">
            <a:spLocks noChangeArrowheads="1"/>
          </p:cNvSpPr>
          <p:nvPr/>
        </p:nvSpPr>
        <p:spPr bwMode="auto">
          <a:xfrm>
            <a:off x="190480" y="285728"/>
            <a:ext cx="381001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9600" dirty="0" smtClean="0">
                <a:solidFill>
                  <a:srgbClr val="000000"/>
                </a:solidFill>
                <a:latin typeface="Comic Sans MS" pitchFamily="66" charset="0"/>
              </a:rPr>
              <a:t>Hindu</a:t>
            </a:r>
            <a:endParaRPr lang="en-GB" sz="96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72132" y="500042"/>
            <a:ext cx="21431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dirty="0" smtClean="0"/>
              <a:t>80%</a:t>
            </a:r>
            <a:endParaRPr lang="en-GB" sz="7200" dirty="0"/>
          </a:p>
        </p:txBody>
      </p:sp>
      <p:pic>
        <p:nvPicPr>
          <p:cNvPr id="8194" name="Picture 2" descr="http://momstinfoilhat.files.wordpress.com/2009/08/hindu-gods-kali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2214554"/>
            <a:ext cx="2981325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457200" y="1905000"/>
            <a:ext cx="84582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4400" dirty="0" smtClean="0">
                <a:solidFill>
                  <a:srgbClr val="000000"/>
                </a:solidFill>
                <a:latin typeface="Comic Sans MS" pitchFamily="66" charset="0"/>
              </a:rPr>
              <a:t>80% of India’s population is registered as Hindu</a:t>
            </a:r>
            <a:endParaRPr lang="en-GB" sz="44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5363" name="Text Box 3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381000" y="56388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2400">
                <a:solidFill>
                  <a:srgbClr val="000000"/>
                </a:solidFill>
                <a:latin typeface="Comic Sans MS" pitchFamily="66" charset="0"/>
              </a:rPr>
              <a:t>Back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www.insidesocal.com/prepsports/HOLLYWOOD%20SIG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500042"/>
            <a:ext cx="3810000" cy="4786346"/>
          </a:xfrm>
          <a:prstGeom prst="rect">
            <a:avLst/>
          </a:prstGeom>
          <a:noFill/>
        </p:spPr>
      </p:pic>
      <p:sp>
        <p:nvSpPr>
          <p:cNvPr id="16387" name="Text Box 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81000" y="56388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2400">
                <a:solidFill>
                  <a:srgbClr val="000000"/>
                </a:solidFill>
                <a:latin typeface="Comic Sans MS" pitchFamily="66" charset="0"/>
              </a:rPr>
              <a:t>Back</a:t>
            </a:r>
          </a:p>
        </p:txBody>
      </p:sp>
      <p:pic>
        <p:nvPicPr>
          <p:cNvPr id="6146" name="Picture 2" descr="http://www.iimcal.ac.in/imz/archive/images/3331Bollywood_Sig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357166"/>
            <a:ext cx="4071934" cy="4919673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857620" y="1214422"/>
            <a:ext cx="857256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9900" b="1" dirty="0" smtClean="0"/>
              <a:t>&gt;</a:t>
            </a:r>
            <a:endParaRPr lang="en-GB" sz="199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026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381000" y="56388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2400">
                <a:solidFill>
                  <a:srgbClr val="000000"/>
                </a:solidFill>
                <a:latin typeface="Comic Sans MS" pitchFamily="66" charset="0"/>
              </a:rPr>
              <a:t>Back</a:t>
            </a:r>
          </a:p>
        </p:txBody>
      </p:sp>
      <p:sp>
        <p:nvSpPr>
          <p:cNvPr id="17411" name="Text Box 1034"/>
          <p:cNvSpPr txBox="1">
            <a:spLocks noChangeArrowheads="1"/>
          </p:cNvSpPr>
          <p:nvPr/>
        </p:nvSpPr>
        <p:spPr bwMode="auto">
          <a:xfrm>
            <a:off x="304800" y="1981200"/>
            <a:ext cx="85344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4000" dirty="0" smtClean="0">
                <a:solidFill>
                  <a:srgbClr val="000000"/>
                </a:solidFill>
                <a:latin typeface="Comic Sans MS" pitchFamily="66" charset="0"/>
              </a:rPr>
              <a:t>India is the largest producer of feature films in the world. More films are made in India (‘</a:t>
            </a:r>
            <a:r>
              <a:rPr lang="en-GB" sz="4000" dirty="0" err="1" smtClean="0">
                <a:solidFill>
                  <a:srgbClr val="000000"/>
                </a:solidFill>
                <a:latin typeface="Comic Sans MS" pitchFamily="66" charset="0"/>
              </a:rPr>
              <a:t>Bollywood</a:t>
            </a:r>
            <a:r>
              <a:rPr lang="en-GB" sz="4000" dirty="0" smtClean="0">
                <a:solidFill>
                  <a:srgbClr val="000000"/>
                </a:solidFill>
                <a:latin typeface="Comic Sans MS" pitchFamily="66" charset="0"/>
              </a:rPr>
              <a:t>’) then in the USA (‘Hollywood’)</a:t>
            </a:r>
            <a:endParaRPr lang="en-GB" sz="4000" dirty="0">
              <a:solidFill>
                <a:srgbClr val="0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381000" y="56388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2400">
                <a:solidFill>
                  <a:srgbClr val="000000"/>
                </a:solidFill>
                <a:latin typeface="Comic Sans MS" pitchFamily="66" charset="0"/>
              </a:rPr>
              <a:t>Back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4348" y="928670"/>
            <a:ext cx="3286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 smtClean="0"/>
              <a:t>70 million</a:t>
            </a:r>
            <a:endParaRPr lang="en-GB" sz="5400" dirty="0"/>
          </a:p>
        </p:txBody>
      </p:sp>
      <p:sp>
        <p:nvSpPr>
          <p:cNvPr id="10" name="TextBox 9"/>
          <p:cNvSpPr txBox="1"/>
          <p:nvPr/>
        </p:nvSpPr>
        <p:spPr>
          <a:xfrm>
            <a:off x="6215074" y="785794"/>
            <a:ext cx="1714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 smtClean="0"/>
              <a:t>2006</a:t>
            </a:r>
            <a:endParaRPr lang="en-GB" sz="5400" dirty="0"/>
          </a:p>
        </p:txBody>
      </p:sp>
      <p:pic>
        <p:nvPicPr>
          <p:cNvPr id="4098" name="Picture 2" descr="http://www.deakin.edu.au/its/exchange/images/mobile-devic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1881198"/>
            <a:ext cx="6072230" cy="4561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381000" y="56388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2400">
                <a:solidFill>
                  <a:srgbClr val="000000"/>
                </a:solidFill>
                <a:latin typeface="Comic Sans MS" pitchFamily="66" charset="0"/>
              </a:rPr>
              <a:t>Back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214282" y="1828800"/>
            <a:ext cx="88392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4400" dirty="0" smtClean="0">
                <a:solidFill>
                  <a:srgbClr val="000000"/>
                </a:solidFill>
                <a:latin typeface="Comic Sans MS" pitchFamily="66" charset="0"/>
              </a:rPr>
              <a:t>In 2006 India had more had 70 million registered mobile phone users</a:t>
            </a:r>
            <a:endParaRPr lang="en-GB" sz="4400" dirty="0">
              <a:solidFill>
                <a:srgbClr val="0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1026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381000" y="56388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2400">
                <a:solidFill>
                  <a:srgbClr val="000000"/>
                </a:solidFill>
                <a:latin typeface="Comic Sans MS" pitchFamily="66" charset="0"/>
              </a:rPr>
              <a:t>Back</a:t>
            </a:r>
          </a:p>
        </p:txBody>
      </p:sp>
      <p:sp>
        <p:nvSpPr>
          <p:cNvPr id="20483" name="Text Box 1030"/>
          <p:cNvSpPr txBox="1">
            <a:spLocks noChangeArrowheads="1"/>
          </p:cNvSpPr>
          <p:nvPr/>
        </p:nvSpPr>
        <p:spPr bwMode="auto">
          <a:xfrm>
            <a:off x="2971800" y="304800"/>
            <a:ext cx="3048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4400" dirty="0" smtClean="0">
                <a:solidFill>
                  <a:srgbClr val="000000"/>
                </a:solidFill>
                <a:latin typeface="Comic Sans MS" pitchFamily="66" charset="0"/>
              </a:rPr>
              <a:t>38 million</a:t>
            </a:r>
            <a:endParaRPr lang="en-GB" sz="24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0485" name="Text Box 1033"/>
          <p:cNvSpPr txBox="1">
            <a:spLocks noChangeArrowheads="1"/>
          </p:cNvSpPr>
          <p:nvPr/>
        </p:nvSpPr>
        <p:spPr bwMode="auto">
          <a:xfrm>
            <a:off x="4357686" y="5500702"/>
            <a:ext cx="1600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4400" dirty="0" smtClean="0">
                <a:solidFill>
                  <a:srgbClr val="000000"/>
                </a:solidFill>
                <a:latin typeface="Comic Sans MS" pitchFamily="66" charset="0"/>
              </a:rPr>
              <a:t>2006</a:t>
            </a:r>
            <a:endParaRPr lang="en-GB" sz="24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2050" name="Picture 2" descr="http://www.thetechherald.com/media/images/200810/InternetExplorer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834" y="1333512"/>
            <a:ext cx="57150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381000" y="56388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2400">
                <a:solidFill>
                  <a:srgbClr val="000000"/>
                </a:solidFill>
                <a:latin typeface="Comic Sans MS" pitchFamily="66" charset="0"/>
              </a:rPr>
              <a:t>Back</a:t>
            </a:r>
          </a:p>
        </p:txBody>
      </p:sp>
      <p:sp>
        <p:nvSpPr>
          <p:cNvPr id="21507" name="Text Box 11"/>
          <p:cNvSpPr txBox="1">
            <a:spLocks noChangeArrowheads="1"/>
          </p:cNvSpPr>
          <p:nvPr/>
        </p:nvSpPr>
        <p:spPr bwMode="auto">
          <a:xfrm>
            <a:off x="381000" y="2089150"/>
            <a:ext cx="8382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4400" dirty="0" smtClean="0">
                <a:solidFill>
                  <a:srgbClr val="000000"/>
                </a:solidFill>
                <a:latin typeface="Comic Sans MS" pitchFamily="66" charset="0"/>
              </a:rPr>
              <a:t>In 2006 over 38 million Indians were ‘online’</a:t>
            </a:r>
            <a:endParaRPr lang="en-GB" sz="4400" dirty="0">
              <a:solidFill>
                <a:srgbClr val="0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381000" y="56388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2400" dirty="0">
                <a:solidFill>
                  <a:srgbClr val="000000"/>
                </a:solidFill>
                <a:latin typeface="Comic Sans MS" pitchFamily="66" charset="0"/>
              </a:rPr>
              <a:t>Back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214290"/>
            <a:ext cx="20717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dirty="0" smtClean="0"/>
              <a:t>13x</a:t>
            </a:r>
            <a:endParaRPr lang="en-GB" sz="8000" dirty="0"/>
          </a:p>
        </p:txBody>
      </p:sp>
      <p:pic>
        <p:nvPicPr>
          <p:cNvPr id="18434" name="Picture 2" descr="http://www.cnn.com/WORLD/maps/india.new.delh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857232"/>
            <a:ext cx="4410075" cy="4848225"/>
          </a:xfrm>
          <a:prstGeom prst="rect">
            <a:avLst/>
          </a:prstGeom>
          <a:noFill/>
        </p:spPr>
      </p:pic>
      <p:pic>
        <p:nvPicPr>
          <p:cNvPr id="18436" name="Picture 4" descr="http://www2.btcv.org.uk/images/find_your_local_btcv_office/image/uk_map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54" y="2643182"/>
            <a:ext cx="1936732" cy="2608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228600" y="1736725"/>
            <a:ext cx="86868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4000" dirty="0" smtClean="0">
                <a:solidFill>
                  <a:srgbClr val="000000"/>
                </a:solidFill>
                <a:latin typeface="Comic Sans MS" pitchFamily="66" charset="0"/>
              </a:rPr>
              <a:t>India is 13 times larger than the UK. India has an area of 3.3 million </a:t>
            </a:r>
            <a:r>
              <a:rPr lang="en-GB" sz="4000" dirty="0" err="1" smtClean="0">
                <a:solidFill>
                  <a:srgbClr val="000000"/>
                </a:solidFill>
                <a:latin typeface="Comic Sans MS" pitchFamily="66" charset="0"/>
              </a:rPr>
              <a:t>sqkm</a:t>
            </a:r>
            <a:r>
              <a:rPr lang="en-GB" sz="4000" dirty="0" smtClean="0">
                <a:solidFill>
                  <a:srgbClr val="000000"/>
                </a:solidFill>
                <a:latin typeface="Comic Sans MS" pitchFamily="66" charset="0"/>
              </a:rPr>
              <a:t> whereas the UK has an area of 250,000 </a:t>
            </a:r>
            <a:r>
              <a:rPr lang="en-GB" sz="4000" dirty="0" err="1" smtClean="0">
                <a:solidFill>
                  <a:srgbClr val="000000"/>
                </a:solidFill>
                <a:latin typeface="Comic Sans MS" pitchFamily="66" charset="0"/>
              </a:rPr>
              <a:t>spkm</a:t>
            </a:r>
            <a:endParaRPr lang="en-GB" sz="40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5123" name="Text Box 3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381000" y="56388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2400">
                <a:solidFill>
                  <a:srgbClr val="000000"/>
                </a:solidFill>
                <a:latin typeface="Comic Sans MS" pitchFamily="66" charset="0"/>
              </a:rPr>
              <a:t>Back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3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381000" y="56388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2400">
                <a:solidFill>
                  <a:srgbClr val="000000"/>
                </a:solidFill>
                <a:latin typeface="Comic Sans MS" pitchFamily="66" charset="0"/>
              </a:rPr>
              <a:t>Back</a:t>
            </a:r>
          </a:p>
        </p:txBody>
      </p:sp>
      <p:pic>
        <p:nvPicPr>
          <p:cNvPr id="16386" name="Picture 2" descr="http://michaelgreenwell.files.wordpress.com/2007/07/himalaya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642918"/>
            <a:ext cx="5991225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67000"/>
            <a:ext cx="7772400" cy="1143000"/>
          </a:xfrm>
        </p:spPr>
        <p:txBody>
          <a:bodyPr/>
          <a:lstStyle/>
          <a:p>
            <a:pPr algn="l" eaLnBrk="1" hangingPunct="1"/>
            <a:r>
              <a:rPr lang="en-GB" altLang="zh-CN" dirty="0" smtClean="0">
                <a:latin typeface="Comic Sans MS" pitchFamily="66" charset="0"/>
                <a:ea typeface="SimSun" charset="-122"/>
                <a:cs typeface="Times New Roman" charset="0"/>
              </a:rPr>
              <a:t>The Himalayas are partly in India. The tallest mountain is 8,598 metres tall and is called Mt. Kanchenjunga</a:t>
            </a:r>
            <a:endParaRPr lang="en-GB" dirty="0" smtClean="0">
              <a:ea typeface="SimSun" charset="-122"/>
              <a:cs typeface="Times New Roman" charset="0"/>
            </a:endParaRPr>
          </a:p>
        </p:txBody>
      </p:sp>
      <p:sp>
        <p:nvSpPr>
          <p:cNvPr id="7171" name="Text Box 3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381000" y="56388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2400">
                <a:solidFill>
                  <a:srgbClr val="000000"/>
                </a:solidFill>
                <a:latin typeface="Comic Sans MS" pitchFamily="66" charset="0"/>
              </a:rPr>
              <a:t>Back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2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315913" y="6021388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2400">
                <a:solidFill>
                  <a:srgbClr val="000000"/>
                </a:solidFill>
                <a:latin typeface="Comic Sans MS" pitchFamily="66" charset="0"/>
              </a:rPr>
              <a:t>Back</a:t>
            </a:r>
          </a:p>
        </p:txBody>
      </p:sp>
      <p:sp>
        <p:nvSpPr>
          <p:cNvPr id="8200" name="Text Box 15"/>
          <p:cNvSpPr txBox="1">
            <a:spLocks noChangeArrowheads="1"/>
          </p:cNvSpPr>
          <p:nvPr/>
        </p:nvSpPr>
        <p:spPr bwMode="auto">
          <a:xfrm>
            <a:off x="1142976" y="857232"/>
            <a:ext cx="2057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6000" b="1" dirty="0" smtClean="0">
                <a:solidFill>
                  <a:srgbClr val="000000"/>
                </a:solidFill>
                <a:latin typeface="Comic Sans MS" pitchFamily="66" charset="0"/>
              </a:rPr>
              <a:t>19%</a:t>
            </a:r>
            <a:endParaRPr lang="en-GB" sz="60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8202" name="Rectangle 19"/>
          <p:cNvSpPr>
            <a:spLocks noChangeArrowheads="1"/>
          </p:cNvSpPr>
          <p:nvPr/>
        </p:nvSpPr>
        <p:spPr bwMode="auto">
          <a:xfrm>
            <a:off x="3733800" y="2838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14338" name="Picture 2" descr="http://www.dayinscience.unsw.edu.au/Images/wwd_world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214554"/>
            <a:ext cx="3219450" cy="3086100"/>
          </a:xfrm>
          <a:prstGeom prst="rect">
            <a:avLst/>
          </a:prstGeom>
          <a:noFill/>
        </p:spPr>
      </p:pic>
      <p:pic>
        <p:nvPicPr>
          <p:cNvPr id="14340" name="Picture 4" descr="http://www.gridpp.ac.uk/about/People%2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2214554"/>
            <a:ext cx="4297349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026"/>
          <p:cNvSpPr txBox="1">
            <a:spLocks noChangeArrowheads="1"/>
          </p:cNvSpPr>
          <p:nvPr/>
        </p:nvSpPr>
        <p:spPr bwMode="auto">
          <a:xfrm>
            <a:off x="381000" y="1846263"/>
            <a:ext cx="8382000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altLang="zh-CN" sz="4400" b="1" dirty="0" smtClean="0">
                <a:solidFill>
                  <a:srgbClr val="000000"/>
                </a:solidFill>
                <a:latin typeface="Comic Sans MS" pitchFamily="66" charset="0"/>
                <a:ea typeface="SimSun" charset="-122"/>
              </a:rPr>
              <a:t>India has a population of 1.3 billion people and this is approximately 19% of the world’s population.</a:t>
            </a:r>
            <a:endParaRPr lang="en-GB" altLang="zh-CN" sz="4400" dirty="0">
              <a:solidFill>
                <a:srgbClr val="000000"/>
              </a:solidFill>
              <a:ea typeface="SimSun" charset="-122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GB" sz="4400" dirty="0">
              <a:solidFill>
                <a:srgbClr val="000000"/>
              </a:solidFill>
            </a:endParaRPr>
          </a:p>
        </p:txBody>
      </p:sp>
      <p:sp>
        <p:nvSpPr>
          <p:cNvPr id="9219" name="Text Box 1027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381000" y="56388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2400">
                <a:solidFill>
                  <a:srgbClr val="000000"/>
                </a:solidFill>
                <a:latin typeface="Comic Sans MS" pitchFamily="66" charset="0"/>
              </a:rPr>
              <a:t>Back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1026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381000" y="56388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2400">
                <a:solidFill>
                  <a:srgbClr val="000000"/>
                </a:solidFill>
                <a:latin typeface="Comic Sans MS" pitchFamily="66" charset="0"/>
              </a:rPr>
              <a:t>Back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85786" y="1000108"/>
            <a:ext cx="21431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 smtClean="0"/>
              <a:t>319</a:t>
            </a:r>
            <a:endParaRPr lang="en-GB" sz="9600" dirty="0"/>
          </a:p>
        </p:txBody>
      </p:sp>
      <p:pic>
        <p:nvPicPr>
          <p:cNvPr id="6" name="Picture 4" descr="http://www.gridpp.ac.uk/about/People%2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642918"/>
            <a:ext cx="4297349" cy="3071834"/>
          </a:xfrm>
          <a:prstGeom prst="rect">
            <a:avLst/>
          </a:prstGeom>
          <a:noFill/>
        </p:spPr>
      </p:pic>
      <p:pic>
        <p:nvPicPr>
          <p:cNvPr id="12290" name="Picture 2" descr="http://becauseican.co.za/wp-content/uploads/2008/04/ruler_0_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 flipV="1">
            <a:off x="1785918" y="3988997"/>
            <a:ext cx="6159492" cy="20117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381000" y="56388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2400">
                <a:solidFill>
                  <a:srgbClr val="000000"/>
                </a:solidFill>
                <a:latin typeface="Comic Sans MS" pitchFamily="66" charset="0"/>
              </a:rPr>
              <a:t>Back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304800" y="1828800"/>
            <a:ext cx="85344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4400" dirty="0" smtClean="0">
                <a:solidFill>
                  <a:srgbClr val="000000"/>
                </a:solidFill>
                <a:latin typeface="Comic Sans MS" pitchFamily="66" charset="0"/>
              </a:rPr>
              <a:t>India has a population density of 319 people per </a:t>
            </a:r>
            <a:r>
              <a:rPr lang="en-GB" sz="4400" dirty="0" err="1" smtClean="0">
                <a:solidFill>
                  <a:srgbClr val="000000"/>
                </a:solidFill>
                <a:latin typeface="Comic Sans MS" pitchFamily="66" charset="0"/>
              </a:rPr>
              <a:t>sqkm</a:t>
            </a:r>
            <a:endParaRPr lang="en-GB" sz="4400" dirty="0">
              <a:solidFill>
                <a:srgbClr val="0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198</Words>
  <Application>Microsoft Office PowerPoint</Application>
  <PresentationFormat>On-screen Show (4:3)</PresentationFormat>
  <Paragraphs>49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Default Design</vt:lpstr>
      <vt:lpstr>Slide 1</vt:lpstr>
      <vt:lpstr>Slide 2</vt:lpstr>
      <vt:lpstr>Slide 3</vt:lpstr>
      <vt:lpstr>Slide 4</vt:lpstr>
      <vt:lpstr>The Himalayas are partly in India. The tallest mountain is 8,598 metres tall and is called Mt. Kanchenjunga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</dc:creator>
  <cp:lastModifiedBy>Chris</cp:lastModifiedBy>
  <cp:revision>1</cp:revision>
  <dcterms:created xsi:type="dcterms:W3CDTF">2009-10-31T13:30:03Z</dcterms:created>
  <dcterms:modified xsi:type="dcterms:W3CDTF">2009-10-31T14:03:48Z</dcterms:modified>
</cp:coreProperties>
</file>